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4630400" cy="8229600"/>
  <p:notesSz cx="8229600" cy="14630400"/>
  <p:embeddedFontLst>
    <p:embeddedFont>
      <p:font typeface="Mukta Light" panose="020B0604020202020204" charset="0"/>
      <p:regular r:id="rId33"/>
    </p:embeddedFont>
    <p:embeddedFont>
      <p:font typeface="Prompt Medium" panose="00000600000000000000" pitchFamily="2" charset="-3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40" d="100"/>
          <a:sy n="40" d="100"/>
        </p:scale>
        <p:origin x="198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27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7" y="489823"/>
            <a:ext cx="9083397" cy="2625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51847" y="3381137"/>
            <a:ext cx="4126706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College of Technology (01)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4148614" y="4041815"/>
            <a:ext cx="6333053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Aditya Silver Oak Institute of Technology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2271951" y="4702493"/>
            <a:ext cx="10086380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Diploma Engineering Department of Information Technology(010)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4583549" y="5363170"/>
            <a:ext cx="5463183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Iot based smart Agriculture System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0110549" y="6023848"/>
            <a:ext cx="3898463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PROF.MAYANK PANCHAL 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621387" y="6684526"/>
            <a:ext cx="3156347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GOSKI JATIN KUMAR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21387" y="7345204"/>
            <a:ext cx="3156347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SHIVAM GOR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836" y="616744"/>
            <a:ext cx="10615255" cy="62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Detailed Working Mechanism of the System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299960" y="1685330"/>
            <a:ext cx="30480" cy="5927527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4" name="Shape 2"/>
          <p:cNvSpPr/>
          <p:nvPr/>
        </p:nvSpPr>
        <p:spPr>
          <a:xfrm>
            <a:off x="6423005" y="2173248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5" name="Shape 3"/>
          <p:cNvSpPr/>
          <p:nvPr/>
        </p:nvSpPr>
        <p:spPr>
          <a:xfrm>
            <a:off x="7063561" y="1936909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6015" y="2002095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11416" y="1908929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Sensor Monitoring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82836" y="2353866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Measures environmental conditions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6359" y="3291602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10" name="Shape 8"/>
          <p:cNvSpPr/>
          <p:nvPr/>
        </p:nvSpPr>
        <p:spPr>
          <a:xfrm>
            <a:off x="7063561" y="3055263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6015" y="3120450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433554" y="3027283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Processing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433554" y="3472220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Microcontroller processes data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23005" y="4298156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3561" y="4061817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6015" y="4127004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711416" y="4033838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 Upload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82836" y="4478774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goes to the cloud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6359" y="5304711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3561" y="5068372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6015" y="5133558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433554" y="5040392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Trigger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433554" y="5485328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If low moisture notification triggered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423005" y="6311265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3561" y="6074926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6015" y="6140113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3711416" y="6046946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Alerts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82836" y="6491883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Farmers receive data/alerts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946904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Software and Code Implementation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5330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Programming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3435" y="4201835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9943386" y="331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Libraries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44351" y="3261122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5"/>
          <p:cNvSpPr/>
          <p:nvPr/>
        </p:nvSpPr>
        <p:spPr>
          <a:xfrm>
            <a:off x="9943386" y="57545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 Setup</a:t>
            </a:r>
            <a:endParaRPr lang="en-US" sz="2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73697" y="5957887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0318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Gather Components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882735"/>
            <a:ext cx="4053840" cy="4053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2451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Soil Moisture Sensor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6736199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Measures the volumetric water content in the soil.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1882735"/>
            <a:ext cx="4053959" cy="4053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62453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Water Level Sensor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6736318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Detects the water level in the tank.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1882735"/>
            <a:ext cx="4053840" cy="4053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62451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Fire Sensor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6736199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Detects the presence of fire or smoke.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56166"/>
            <a:ext cx="99013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Practical Hardware Setup and Wiring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089904"/>
            <a:ext cx="3898821" cy="38988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2663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Wiring Diagram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685609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Arduino/ESP8266 setup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695" y="2089904"/>
            <a:ext cx="3898821" cy="38988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72695" y="62663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Sensor Integration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372695" y="685609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 sensors to the board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354" y="2089904"/>
            <a:ext cx="3898821" cy="38988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81354" y="62663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Actuator Setup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881354" y="685609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 the Alarm system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602" y="490776"/>
            <a:ext cx="4632484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Assemble the Hardware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2" y="1254085"/>
            <a:ext cx="6556772" cy="5845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602" y="7372585"/>
            <a:ext cx="1982986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Connect Soil Sensor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4602" y="7620473"/>
            <a:ext cx="655677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 the soil moisture sensor to an analog pin on the microcontroller.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026" y="1254085"/>
            <a:ext cx="6556772" cy="58459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9026" y="7372585"/>
            <a:ext cx="2743914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Connect Water Level Sensor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449026" y="7620473"/>
            <a:ext cx="655677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Wire the water level sensor to monitor tank levels, ensuring proper water supply.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767" y="653296"/>
            <a:ext cx="4515683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Assemble the Hardware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08767" y="1310283"/>
            <a:ext cx="268997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1️⃣</a:t>
            </a:r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Soil Moisture Sensor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08767" y="1774031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Placed in the soil to measure moisture levels.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8767" y="2113121"/>
            <a:ext cx="6494264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Wired to the microcontroller, which processes data to decide when to activate irrigation.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8767" y="2843451"/>
            <a:ext cx="231921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2️⃣</a:t>
            </a:r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Fire Sensor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08767" y="3307199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Mounted near crops to detect excessive heat or fire risks.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8767" y="3646289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Triggers an alert system (e.g., buzzer or notification).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8767" y="4098369"/>
            <a:ext cx="231921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3️⃣</a:t>
            </a:r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Smoke Sensor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608767" y="4562118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Positioned to monitor hazardous fumes or smoke from fires.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8767" y="4901208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Connected to an alarm or automated response system.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8767" y="5353288"/>
            <a:ext cx="231921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4️⃣</a:t>
            </a:r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Rain Sensor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608767" y="5817037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Installed above ground to detect rainfall.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08767" y="6156127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Can trigger actions like stopping irrigation during rain.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08767" y="6608207"/>
            <a:ext cx="473082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5️⃣</a:t>
            </a:r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Warning Sensor (LED + Buzzer System)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608767" y="7071955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Alerts farmers visually and audibly about critical conditions.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08767" y="7411045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Signals issues detected by any of the sensors.</a:t>
            </a:r>
            <a:endParaRPr lang="en-US" sz="13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989" y="1630680"/>
            <a:ext cx="4533424" cy="453342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534989" y="6359723"/>
            <a:ext cx="64942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64813"/>
            <a:ext cx="84283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Software Code Upload Timeline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299960" y="2544366"/>
            <a:ext cx="30480" cy="4320302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4" name="Shape 2"/>
          <p:cNvSpPr/>
          <p:nvPr/>
        </p:nvSpPr>
        <p:spPr>
          <a:xfrm>
            <a:off x="6327398" y="3084433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5" name="Shape 3"/>
          <p:cNvSpPr/>
          <p:nvPr/>
        </p:nvSpPr>
        <p:spPr>
          <a:xfrm>
            <a:off x="7037487" y="28220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596" y="2893933"/>
            <a:ext cx="329089" cy="4114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37560" y="27911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Open IDE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864037" y="3282196"/>
            <a:ext cx="52167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Open Arduino IDE.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562433" y="4318754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0" name="Shape 7"/>
          <p:cNvSpPr/>
          <p:nvPr/>
        </p:nvSpPr>
        <p:spPr>
          <a:xfrm>
            <a:off x="7037487" y="405634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596" y="4128254"/>
            <a:ext cx="329089" cy="41148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549640" y="40255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Install Libraries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8549640" y="4516517"/>
            <a:ext cx="52167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Install DHT, ESP8266WiFi, ThingSpeak or Blynk.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6327398" y="5429607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5" name="Shape 11"/>
          <p:cNvSpPr/>
          <p:nvPr/>
        </p:nvSpPr>
        <p:spPr>
          <a:xfrm>
            <a:off x="7037487" y="516719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596" y="5239107"/>
            <a:ext cx="329089" cy="41148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337560" y="51363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Upload Code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864037" y="5627370"/>
            <a:ext cx="52167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Read sensors, send to cloud, control alarm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90951"/>
            <a:ext cx="59846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Set Up Cloud Platform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070503"/>
            <a:ext cx="4136231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33325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Create Account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3823573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Sign up on the chosen IoT platform.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070503"/>
            <a:ext cx="4136231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141" y="33325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New Channel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509141" y="3823573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Configure a new channel for your IoT project. Define the data fields from sensors.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070503"/>
            <a:ext cx="4136231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33325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Link Device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892189" y="3823573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the API keys to link your microcontroller. Push sensor readings to the cloud channel.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554843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Setting up a cloud platform enables remote monitoring and data analysis. Properly configure the cloud platform to work with the system.</a:t>
            </a:r>
            <a:endParaRPr lang="en-US" sz="1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357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 the System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38626"/>
            <a:ext cx="31769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Check Sensor Readings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928342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Check the live sensor data, including temperature, humidity, and soil moisture.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Trigger Automation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Simulate dry soil conditions. The water sensor alarm should activate automatically.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91889"/>
            <a:ext cx="29375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Mobile/PC Monitoring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64037" y="6181606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See real-time data visualization. Use the ThingSpeak or Blynk dashboard.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369463"/>
            <a:ext cx="6150054" cy="42079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783" y="428863"/>
            <a:ext cx="5258395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Analysis and Visualization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45783" y="1173837"/>
            <a:ext cx="1353883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Analyzing sensor data is critical for smart agriculture. Understand data variations.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3" y="1598771"/>
            <a:ext cx="13538835" cy="711374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644265" y="8712518"/>
            <a:ext cx="155853" cy="155853"/>
          </a:xfrm>
          <a:prstGeom prst="roundRect">
            <a:avLst>
              <a:gd name="adj" fmla="val 11734"/>
            </a:avLst>
          </a:prstGeom>
          <a:solidFill>
            <a:srgbClr val="8D4A7B"/>
          </a:solidFill>
          <a:ln/>
        </p:spPr>
      </p:sp>
      <p:sp>
        <p:nvSpPr>
          <p:cNvPr id="6" name="Text 3"/>
          <p:cNvSpPr/>
          <p:nvPr/>
        </p:nvSpPr>
        <p:spPr>
          <a:xfrm>
            <a:off x="3861078" y="8712518"/>
            <a:ext cx="1095970" cy="1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Temperature (°C)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6787396" y="8712518"/>
            <a:ext cx="155853" cy="155853"/>
          </a:xfrm>
          <a:prstGeom prst="roundRect">
            <a:avLst>
              <a:gd name="adj" fmla="val 11734"/>
            </a:avLst>
          </a:prstGeom>
          <a:solidFill>
            <a:srgbClr val="B878A8"/>
          </a:solidFill>
          <a:ln/>
        </p:spPr>
      </p:sp>
      <p:sp>
        <p:nvSpPr>
          <p:cNvPr id="8" name="Text 5"/>
          <p:cNvSpPr/>
          <p:nvPr/>
        </p:nvSpPr>
        <p:spPr>
          <a:xfrm>
            <a:off x="7004209" y="8712518"/>
            <a:ext cx="838676" cy="1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Humidity (%)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9673233" y="8712518"/>
            <a:ext cx="155853" cy="155853"/>
          </a:xfrm>
          <a:prstGeom prst="roundRect">
            <a:avLst>
              <a:gd name="adj" fmla="val 11734"/>
            </a:avLst>
          </a:prstGeom>
          <a:solidFill>
            <a:srgbClr val="D7B3CE"/>
          </a:solidFill>
          <a:ln/>
        </p:spPr>
      </p:sp>
      <p:sp>
        <p:nvSpPr>
          <p:cNvPr id="10" name="Text 7"/>
          <p:cNvSpPr/>
          <p:nvPr/>
        </p:nvSpPr>
        <p:spPr>
          <a:xfrm>
            <a:off x="9890046" y="8712518"/>
            <a:ext cx="1086683" cy="155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Soil Moisture (%)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45783" y="9355812"/>
            <a:ext cx="1353883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line chart shows sensor data trends for temperature, humidity, and soil moisture. Time is on the X axis, sensor data on the Y axis.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Table of Content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431959" y="929164"/>
            <a:ext cx="312777" cy="418147"/>
          </a:xfrm>
          <a:prstGeom prst="roundRect">
            <a:avLst>
              <a:gd name="adj" fmla="val 1657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62928" y="1029772"/>
            <a:ext cx="64889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868085" y="1052513"/>
            <a:ext cx="6556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Title Slide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806410" y="1343501"/>
            <a:ext cx="13330357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7" name="Shape 5"/>
          <p:cNvSpPr/>
          <p:nvPr/>
        </p:nvSpPr>
        <p:spPr>
          <a:xfrm>
            <a:off x="431959" y="1408986"/>
            <a:ext cx="625673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57939" y="1509593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180981" y="1532334"/>
            <a:ext cx="821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1119307" y="1823323"/>
            <a:ext cx="13017460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11" name="Shape 9"/>
          <p:cNvSpPr/>
          <p:nvPr/>
        </p:nvSpPr>
        <p:spPr>
          <a:xfrm>
            <a:off x="431959" y="1888808"/>
            <a:ext cx="938570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4388" y="1989415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1493877" y="2012156"/>
            <a:ext cx="12781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 Statement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1432203" y="2303145"/>
            <a:ext cx="12704564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15" name="Shape 13"/>
          <p:cNvSpPr/>
          <p:nvPr/>
        </p:nvSpPr>
        <p:spPr>
          <a:xfrm>
            <a:off x="431959" y="2368629"/>
            <a:ext cx="1251466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70836" y="2469237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1806773" y="2491978"/>
            <a:ext cx="1233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Objectives</a:t>
            </a:r>
            <a:endParaRPr lang="en-US" sz="1050" dirty="0"/>
          </a:p>
        </p:txBody>
      </p:sp>
      <p:sp>
        <p:nvSpPr>
          <p:cNvPr id="18" name="Shape 16"/>
          <p:cNvSpPr/>
          <p:nvPr/>
        </p:nvSpPr>
        <p:spPr>
          <a:xfrm>
            <a:off x="1745099" y="2782967"/>
            <a:ext cx="12391668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19" name="Shape 17"/>
          <p:cNvSpPr/>
          <p:nvPr/>
        </p:nvSpPr>
        <p:spPr>
          <a:xfrm>
            <a:off x="431959" y="2848451"/>
            <a:ext cx="1564362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127284" y="2949059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2119670" y="2971800"/>
            <a:ext cx="12312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Components Used</a:t>
            </a:r>
            <a:endParaRPr lang="en-US" sz="1050" dirty="0"/>
          </a:p>
        </p:txBody>
      </p:sp>
      <p:sp>
        <p:nvSpPr>
          <p:cNvPr id="22" name="Shape 20"/>
          <p:cNvSpPr/>
          <p:nvPr/>
        </p:nvSpPr>
        <p:spPr>
          <a:xfrm>
            <a:off x="2057995" y="3262789"/>
            <a:ext cx="12078772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23" name="Shape 21"/>
          <p:cNvSpPr/>
          <p:nvPr/>
        </p:nvSpPr>
        <p:spPr>
          <a:xfrm>
            <a:off x="431959" y="3328273"/>
            <a:ext cx="1877139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283732" y="3428881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2432447" y="3451622"/>
            <a:ext cx="13577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</a:t>
            </a:r>
            <a:endParaRPr lang="en-US" sz="1050" dirty="0"/>
          </a:p>
        </p:txBody>
      </p:sp>
      <p:sp>
        <p:nvSpPr>
          <p:cNvPr id="26" name="Shape 24"/>
          <p:cNvSpPr/>
          <p:nvPr/>
        </p:nvSpPr>
        <p:spPr>
          <a:xfrm>
            <a:off x="2370772" y="3742611"/>
            <a:ext cx="11765994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27" name="Shape 25"/>
          <p:cNvSpPr/>
          <p:nvPr/>
        </p:nvSpPr>
        <p:spPr>
          <a:xfrm>
            <a:off x="431959" y="3808095"/>
            <a:ext cx="2190036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440180" y="3908703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2745343" y="3931444"/>
            <a:ext cx="1353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Working Mechanism</a:t>
            </a:r>
            <a:endParaRPr lang="en-US" sz="1050" dirty="0"/>
          </a:p>
        </p:txBody>
      </p:sp>
      <p:sp>
        <p:nvSpPr>
          <p:cNvPr id="30" name="Shape 28"/>
          <p:cNvSpPr/>
          <p:nvPr/>
        </p:nvSpPr>
        <p:spPr>
          <a:xfrm>
            <a:off x="2683669" y="4222433"/>
            <a:ext cx="11453098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31" name="Shape 29"/>
          <p:cNvSpPr/>
          <p:nvPr/>
        </p:nvSpPr>
        <p:spPr>
          <a:xfrm>
            <a:off x="431959" y="4287917"/>
            <a:ext cx="2502932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1596628" y="4388525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3058239" y="4411266"/>
            <a:ext cx="153816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IoT Platforms Overview</a:t>
            </a:r>
            <a:endParaRPr lang="en-US" sz="1050" dirty="0"/>
          </a:p>
        </p:txBody>
      </p:sp>
      <p:sp>
        <p:nvSpPr>
          <p:cNvPr id="34" name="Shape 32"/>
          <p:cNvSpPr/>
          <p:nvPr/>
        </p:nvSpPr>
        <p:spPr>
          <a:xfrm>
            <a:off x="2996565" y="4702254"/>
            <a:ext cx="11140202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35" name="Shape 33"/>
          <p:cNvSpPr/>
          <p:nvPr/>
        </p:nvSpPr>
        <p:spPr>
          <a:xfrm>
            <a:off x="431959" y="4767739"/>
            <a:ext cx="2815828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1753076" y="4868347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9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3371136" y="4891088"/>
            <a:ext cx="10768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Hardware Setup</a:t>
            </a:r>
            <a:endParaRPr lang="en-US" sz="1050" dirty="0"/>
          </a:p>
        </p:txBody>
      </p:sp>
      <p:sp>
        <p:nvSpPr>
          <p:cNvPr id="38" name="Shape 36"/>
          <p:cNvSpPr/>
          <p:nvPr/>
        </p:nvSpPr>
        <p:spPr>
          <a:xfrm>
            <a:off x="3309461" y="5182076"/>
            <a:ext cx="10827306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39" name="Shape 37"/>
          <p:cNvSpPr/>
          <p:nvPr/>
        </p:nvSpPr>
        <p:spPr>
          <a:xfrm>
            <a:off x="431959" y="5247561"/>
            <a:ext cx="3128724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1909524" y="5348168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10</a:t>
            </a:r>
            <a:endParaRPr lang="en-US" sz="1350" dirty="0"/>
          </a:p>
        </p:txBody>
      </p:sp>
      <p:sp>
        <p:nvSpPr>
          <p:cNvPr id="41" name="Text 39"/>
          <p:cNvSpPr/>
          <p:nvPr/>
        </p:nvSpPr>
        <p:spPr>
          <a:xfrm>
            <a:off x="3684032" y="5370909"/>
            <a:ext cx="9954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Software/Code</a:t>
            </a:r>
            <a:endParaRPr lang="en-US" sz="1050" dirty="0"/>
          </a:p>
        </p:txBody>
      </p:sp>
      <p:sp>
        <p:nvSpPr>
          <p:cNvPr id="42" name="Shape 40"/>
          <p:cNvSpPr/>
          <p:nvPr/>
        </p:nvSpPr>
        <p:spPr>
          <a:xfrm>
            <a:off x="3622358" y="5661898"/>
            <a:ext cx="10514409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43" name="Shape 41"/>
          <p:cNvSpPr/>
          <p:nvPr/>
        </p:nvSpPr>
        <p:spPr>
          <a:xfrm>
            <a:off x="431959" y="5727383"/>
            <a:ext cx="3441621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2065973" y="5827990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11</a:t>
            </a:r>
            <a:endParaRPr lang="en-US" sz="1350" dirty="0"/>
          </a:p>
        </p:txBody>
      </p:sp>
      <p:sp>
        <p:nvSpPr>
          <p:cNvPr id="45" name="Text 43"/>
          <p:cNvSpPr/>
          <p:nvPr/>
        </p:nvSpPr>
        <p:spPr>
          <a:xfrm>
            <a:off x="3996928" y="5850731"/>
            <a:ext cx="20816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Analysis and Visualization</a:t>
            </a:r>
            <a:endParaRPr lang="en-US" sz="1050" dirty="0"/>
          </a:p>
        </p:txBody>
      </p:sp>
      <p:sp>
        <p:nvSpPr>
          <p:cNvPr id="46" name="Shape 44"/>
          <p:cNvSpPr/>
          <p:nvPr/>
        </p:nvSpPr>
        <p:spPr>
          <a:xfrm>
            <a:off x="3935254" y="6141720"/>
            <a:ext cx="10201513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47" name="Shape 45"/>
          <p:cNvSpPr/>
          <p:nvPr/>
        </p:nvSpPr>
        <p:spPr>
          <a:xfrm>
            <a:off x="431959" y="6207204"/>
            <a:ext cx="3754398" cy="418147"/>
          </a:xfrm>
          <a:prstGeom prst="roundRect">
            <a:avLst>
              <a:gd name="adj" fmla="val 1239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2222302" y="6307812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12</a:t>
            </a:r>
            <a:endParaRPr lang="en-US" sz="1350" dirty="0"/>
          </a:p>
        </p:txBody>
      </p:sp>
      <p:sp>
        <p:nvSpPr>
          <p:cNvPr id="49" name="Text 47"/>
          <p:cNvSpPr/>
          <p:nvPr/>
        </p:nvSpPr>
        <p:spPr>
          <a:xfrm>
            <a:off x="4309705" y="6330553"/>
            <a:ext cx="17699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Advantages of the System</a:t>
            </a:r>
            <a:endParaRPr lang="en-US" sz="1050" dirty="0"/>
          </a:p>
        </p:txBody>
      </p:sp>
      <p:sp>
        <p:nvSpPr>
          <p:cNvPr id="50" name="Shape 48"/>
          <p:cNvSpPr/>
          <p:nvPr/>
        </p:nvSpPr>
        <p:spPr>
          <a:xfrm>
            <a:off x="4248031" y="6621542"/>
            <a:ext cx="9888736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51" name="Shape 49"/>
          <p:cNvSpPr/>
          <p:nvPr/>
        </p:nvSpPr>
        <p:spPr>
          <a:xfrm>
            <a:off x="431959" y="6687026"/>
            <a:ext cx="4067294" cy="452318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2378750" y="6804660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13</a:t>
            </a:r>
            <a:endParaRPr lang="en-US" sz="1350" dirty="0"/>
          </a:p>
        </p:txBody>
      </p:sp>
      <p:sp>
        <p:nvSpPr>
          <p:cNvPr id="53" name="Text 51"/>
          <p:cNvSpPr/>
          <p:nvPr/>
        </p:nvSpPr>
        <p:spPr>
          <a:xfrm>
            <a:off x="4622602" y="6810375"/>
            <a:ext cx="270545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Limitations of the Current System</a:t>
            </a:r>
            <a:endParaRPr lang="en-US" sz="1250" dirty="0"/>
          </a:p>
        </p:txBody>
      </p:sp>
      <p:sp>
        <p:nvSpPr>
          <p:cNvPr id="54" name="Shape 52"/>
          <p:cNvSpPr/>
          <p:nvPr/>
        </p:nvSpPr>
        <p:spPr>
          <a:xfrm>
            <a:off x="4560927" y="7135535"/>
            <a:ext cx="9575840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55" name="Shape 53"/>
          <p:cNvSpPr/>
          <p:nvPr/>
        </p:nvSpPr>
        <p:spPr>
          <a:xfrm>
            <a:off x="431959" y="7201019"/>
            <a:ext cx="4380190" cy="452318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2535198" y="7318653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14</a:t>
            </a:r>
            <a:endParaRPr lang="en-US" sz="1350" dirty="0"/>
          </a:p>
        </p:txBody>
      </p:sp>
      <p:sp>
        <p:nvSpPr>
          <p:cNvPr id="57" name="Text 55"/>
          <p:cNvSpPr/>
          <p:nvPr/>
        </p:nvSpPr>
        <p:spPr>
          <a:xfrm>
            <a:off x="4935498" y="7324368"/>
            <a:ext cx="2567583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Enhancements for Future Scope</a:t>
            </a:r>
            <a:endParaRPr lang="en-US" sz="1250" dirty="0"/>
          </a:p>
        </p:txBody>
      </p:sp>
      <p:sp>
        <p:nvSpPr>
          <p:cNvPr id="58" name="Shape 56"/>
          <p:cNvSpPr/>
          <p:nvPr/>
        </p:nvSpPr>
        <p:spPr>
          <a:xfrm>
            <a:off x="4873823" y="7649528"/>
            <a:ext cx="9262943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59" name="Shape 57"/>
          <p:cNvSpPr/>
          <p:nvPr/>
        </p:nvSpPr>
        <p:spPr>
          <a:xfrm>
            <a:off x="431959" y="7715012"/>
            <a:ext cx="4693087" cy="452318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2691646" y="7832646"/>
            <a:ext cx="173593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15</a:t>
            </a:r>
            <a:endParaRPr lang="en-US" sz="1350" dirty="0"/>
          </a:p>
        </p:txBody>
      </p:sp>
      <p:sp>
        <p:nvSpPr>
          <p:cNvPr id="61" name="Text 59"/>
          <p:cNvSpPr/>
          <p:nvPr/>
        </p:nvSpPr>
        <p:spPr>
          <a:xfrm>
            <a:off x="5248394" y="7838361"/>
            <a:ext cx="1088827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Cost Analysis</a:t>
            </a:r>
            <a:endParaRPr lang="en-US" sz="1250" dirty="0"/>
          </a:p>
        </p:txBody>
      </p:sp>
      <p:sp>
        <p:nvSpPr>
          <p:cNvPr id="62" name="Shape 60"/>
          <p:cNvSpPr/>
          <p:nvPr/>
        </p:nvSpPr>
        <p:spPr>
          <a:xfrm>
            <a:off x="5186720" y="8163520"/>
            <a:ext cx="8950047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21631"/>
            <a:ext cx="1093612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Advantages of Smart Agriculture System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801183"/>
            <a:ext cx="2947868" cy="18218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93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Efficiency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42270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Smart systems reduce water and energy usage.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2801183"/>
            <a:ext cx="2947868" cy="18218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493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Reduced Labor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82189" y="5422702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Automation decreases human intervention for monitoring.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2801183"/>
            <a:ext cx="2947868" cy="18218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493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Remote Monitoring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500342" y="542270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Control the agricultural process from anywhere.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2801183"/>
            <a:ext cx="2947868" cy="18218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93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Higher Yield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818495" y="542270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Optimized plant care leads to increased yields.</a:t>
            </a:r>
            <a:endParaRPr lang="en-US" sz="1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899279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Limitations of the Current System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379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Connectivity Issues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283393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Rural areas often lack reliable WiFi.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26556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performance decreases in remote areas.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35" y="4201835"/>
            <a:ext cx="369332" cy="4617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3386" y="25707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Sensor Calibration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9943386" y="3061811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Accuracy degrades over time.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9943386" y="3604974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Regular maintenance is needed for sensors.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351" y="3261122"/>
            <a:ext cx="369332" cy="4617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43386" y="50138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Power Dependency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9943386" y="5504855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Battery and solar efficiency varies.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9943386" y="6048018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Consistent power is crucial for operations.</a:t>
            </a:r>
            <a:endParaRPr lang="en-US" sz="19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697" y="5957887"/>
            <a:ext cx="369332" cy="4617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836" y="616744"/>
            <a:ext cx="4970859" cy="62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Cost Analysis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299960" y="1685330"/>
            <a:ext cx="30480" cy="5927527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4" name="Shape 2"/>
          <p:cNvSpPr/>
          <p:nvPr/>
        </p:nvSpPr>
        <p:spPr>
          <a:xfrm>
            <a:off x="6423005" y="2173248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5" name="Shape 3"/>
          <p:cNvSpPr/>
          <p:nvPr/>
        </p:nvSpPr>
        <p:spPr>
          <a:xfrm>
            <a:off x="7063561" y="1936909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015" y="2002095"/>
            <a:ext cx="298252" cy="37278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711416" y="1908929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Microcontroller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82836" y="2353866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₹300-900 each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536359" y="3291602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10" name="Shape 7"/>
          <p:cNvSpPr/>
          <p:nvPr/>
        </p:nvSpPr>
        <p:spPr>
          <a:xfrm>
            <a:off x="7063561" y="3055263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015" y="3120450"/>
            <a:ext cx="298252" cy="37278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33554" y="3027283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Sensors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8433554" y="3472220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₹5000-30000 each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423005" y="4298156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15" name="Shape 11"/>
          <p:cNvSpPr/>
          <p:nvPr/>
        </p:nvSpPr>
        <p:spPr>
          <a:xfrm>
            <a:off x="7063561" y="4061817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015" y="4127004"/>
            <a:ext cx="298252" cy="37278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711416" y="4033838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Actuators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782836" y="4478774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₹500-700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536359" y="5304711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20" name="Shape 15"/>
          <p:cNvSpPr/>
          <p:nvPr/>
        </p:nvSpPr>
        <p:spPr>
          <a:xfrm>
            <a:off x="7063561" y="5068372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015" y="5133558"/>
            <a:ext cx="298252" cy="37278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433554" y="5040392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Power Supply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8433554" y="5485328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Based on your Electricity supply</a:t>
            </a:r>
            <a:endParaRPr lang="en-US" sz="1750" dirty="0"/>
          </a:p>
        </p:txBody>
      </p:sp>
      <p:sp>
        <p:nvSpPr>
          <p:cNvPr id="24" name="Shape 18"/>
          <p:cNvSpPr/>
          <p:nvPr/>
        </p:nvSpPr>
        <p:spPr>
          <a:xfrm>
            <a:off x="6423005" y="6311265"/>
            <a:ext cx="671036" cy="30480"/>
          </a:xfrm>
          <a:prstGeom prst="roundRect">
            <a:avLst>
              <a:gd name="adj" fmla="val 308235"/>
            </a:avLst>
          </a:prstGeom>
          <a:solidFill>
            <a:srgbClr val="6D4562"/>
          </a:solidFill>
          <a:ln/>
        </p:spPr>
      </p:sp>
      <p:sp>
        <p:nvSpPr>
          <p:cNvPr id="25" name="Shape 19"/>
          <p:cNvSpPr/>
          <p:nvPr/>
        </p:nvSpPr>
        <p:spPr>
          <a:xfrm>
            <a:off x="7063561" y="6074926"/>
            <a:ext cx="503277" cy="503277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6" name="Text 20"/>
          <p:cNvSpPr/>
          <p:nvPr/>
        </p:nvSpPr>
        <p:spPr>
          <a:xfrm>
            <a:off x="7166015" y="6140113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1"/>
          <p:cNvSpPr/>
          <p:nvPr/>
        </p:nvSpPr>
        <p:spPr>
          <a:xfrm>
            <a:off x="3711416" y="6046946"/>
            <a:ext cx="248543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Total Cost</a:t>
            </a:r>
            <a:endParaRPr lang="en-US" sz="1950" dirty="0"/>
          </a:p>
        </p:txBody>
      </p:sp>
      <p:sp>
        <p:nvSpPr>
          <p:cNvPr id="28" name="Text 22"/>
          <p:cNvSpPr/>
          <p:nvPr/>
        </p:nvSpPr>
        <p:spPr>
          <a:xfrm>
            <a:off x="782836" y="6491883"/>
            <a:ext cx="541401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affordable DIY setup for ₹1.5L-2L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5151"/>
            <a:ext cx="64603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Real-World Applications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34755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Greenhouse monitoring: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Regulate temperature, humidity, and light. Maintain optimal growing conditions.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23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Precision irrigation systems: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Deliver water precisely. Reduce waste. Optimize plant health.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10039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Livestock environment control: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Monitor animal comfort. Ensure optimal feeding. Automate climate control.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71862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Smart gardens: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Automate watering schedules. Monitor soil conditions. Improve yield.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38889"/>
            <a:ext cx="6150054" cy="42079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48057"/>
            <a:ext cx="87306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Social and Environmental Impact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4005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6" y="4077176"/>
            <a:ext cx="329089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6280" y="40052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Water Conservation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4496276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Smart agriculture uses controlled irrigation. This minimizes water waste.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4005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94" y="4077176"/>
            <a:ext cx="329089" cy="411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49328" y="40052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Food Security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049328" y="4496276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Increased crop yield and reduced loss improves food supply.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30132" y="4005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242" y="4077176"/>
            <a:ext cx="329089" cy="411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32375" y="40052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Sustainability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10432375" y="4496276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Eco-friendly energy reduces environmental impact.</a:t>
            </a:r>
            <a:endParaRPr lang="en-US" sz="1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96390"/>
            <a:ext cx="983503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Comparison with Traditional Farming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75942"/>
            <a:ext cx="6327815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303799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Resource Efficiency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3529013"/>
            <a:ext cx="58037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farming often wastes water. IoT-based optimizes usage, conserving water and energy.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668" y="2775942"/>
            <a:ext cx="6327815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00724" y="303799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Labor Needs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00724" y="3529013"/>
            <a:ext cx="58037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methods need many manual workers. IoT tech reduces labor through automation.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827984"/>
            <a:ext cx="6327815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26093" y="5090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Crop Yield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26093" y="5581055"/>
            <a:ext cx="58037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Yields are inconsistent with manual methods. IoT systems lead to higher, more predictable yields.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668" y="4827984"/>
            <a:ext cx="6327815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00724" y="509004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Accessibility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700724" y="5581055"/>
            <a:ext cx="58037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farming lacks real-time data. IoT provides continuous data for informed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50532"/>
            <a:ext cx="636150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 Considerations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8077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7146" y="38796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3807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Privacy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4298752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Farms produce sensitive data. Securing transmission is critical. Use encrypted communication.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8077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60194" y="38796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6049328" y="3807738"/>
            <a:ext cx="28902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Device Vulnerabilities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6049328" y="4298752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IoT devices are susceptible to exploits. Regular firmware updates are essential for protection.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8077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43242" y="38796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0432375" y="3807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Security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432375" y="4298752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Protect the network from unauthorized access. Employ firewalls and intrusion detection systems.</a:t>
            </a:r>
            <a:endParaRPr lang="en-US" sz="1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9922"/>
            <a:ext cx="85511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Enhancements for Future Scope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5947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Integration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can predict crop diseases. It can also automate fertilization based on real-time analysis.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5947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Machine Learning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764530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Machine learning analyzes data. This can improve irrigation and planting schedules based on history.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5947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Drone Monitoring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Drones provide aerial imagery. They can monitor crop health. They can also identify pests.</a:t>
            </a:r>
            <a:endParaRPr lang="en-US" sz="19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480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Innovations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4005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6" y="4077176"/>
            <a:ext cx="329089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6280" y="4005263"/>
            <a:ext cx="29879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Blockchain Integration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4496276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Blockchain ensures data transparency. It can be used in farming processes.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4005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94" y="4077176"/>
            <a:ext cx="329089" cy="411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49328" y="40052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Robotics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049328" y="4496276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Autonomous machines perform plowing and harvesting. They can also do sowing.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30132" y="4005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432375" y="40052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Nutrient Monitoring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10432375" y="4496276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soil analysis helps with fertilization. This provides very precise control.</a:t>
            </a:r>
            <a:endParaRPr lang="en-US" sz="19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6678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146340"/>
            <a:ext cx="1234440" cy="14812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68761" y="23931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Efficiency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468761" y="2884170"/>
            <a:ext cx="112976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IoT boosts resource use, enhancing farm yields.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627596"/>
            <a:ext cx="1234440" cy="14812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68761" y="38744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Insights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2468761" y="4365427"/>
            <a:ext cx="112976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data aids better, faster farming choices.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108853"/>
            <a:ext cx="1234440" cy="148125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68761" y="53556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468761" y="5846683"/>
            <a:ext cx="112976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AI-driven farms create self-sustaining systems.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864037" y="686776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IoT transforms farming, making it smarter and greener. Automation optimizes farming for the future.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61">
            <a:extLst>
              <a:ext uri="{FF2B5EF4-FFF2-40B4-BE49-F238E27FC236}">
                <a16:creationId xmlns:a16="http://schemas.microsoft.com/office/drawing/2014/main" id="{64FDFF2E-4543-771B-148E-FCC68CB3E3AB}"/>
              </a:ext>
            </a:extLst>
          </p:cNvPr>
          <p:cNvSpPr/>
          <p:nvPr/>
        </p:nvSpPr>
        <p:spPr>
          <a:xfrm>
            <a:off x="466249" y="5771"/>
            <a:ext cx="5005983" cy="456841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6" name="Text 62">
            <a:extLst>
              <a:ext uri="{FF2B5EF4-FFF2-40B4-BE49-F238E27FC236}">
                <a16:creationId xmlns:a16="http://schemas.microsoft.com/office/drawing/2014/main" id="{5DC3CAE4-15B6-9F4A-16D3-D9713BAEA427}"/>
              </a:ext>
            </a:extLst>
          </p:cNvPr>
          <p:cNvSpPr/>
          <p:nvPr/>
        </p:nvSpPr>
        <p:spPr>
          <a:xfrm>
            <a:off x="2882384" y="124581"/>
            <a:ext cx="173593" cy="21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16</a:t>
            </a:r>
            <a:endParaRPr lang="en-US" sz="1350" dirty="0"/>
          </a:p>
        </p:txBody>
      </p:sp>
      <p:sp>
        <p:nvSpPr>
          <p:cNvPr id="47" name="Text 63">
            <a:extLst>
              <a:ext uri="{FF2B5EF4-FFF2-40B4-BE49-F238E27FC236}">
                <a16:creationId xmlns:a16="http://schemas.microsoft.com/office/drawing/2014/main" id="{4B4C53E8-CEAA-B11F-2B65-A4ED3C854D18}"/>
              </a:ext>
            </a:extLst>
          </p:cNvPr>
          <p:cNvSpPr/>
          <p:nvPr/>
        </p:nvSpPr>
        <p:spPr>
          <a:xfrm>
            <a:off x="5595580" y="130352"/>
            <a:ext cx="1965841" cy="20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Real-World Applications</a:t>
            </a:r>
            <a:endParaRPr lang="en-US" sz="1250" dirty="0"/>
          </a:p>
        </p:txBody>
      </p:sp>
      <p:sp>
        <p:nvSpPr>
          <p:cNvPr id="48" name="Shape 65">
            <a:extLst>
              <a:ext uri="{FF2B5EF4-FFF2-40B4-BE49-F238E27FC236}">
                <a16:creationId xmlns:a16="http://schemas.microsoft.com/office/drawing/2014/main" id="{B65527ED-4766-71B6-FAB2-1516CC667C92}"/>
              </a:ext>
            </a:extLst>
          </p:cNvPr>
          <p:cNvSpPr/>
          <p:nvPr/>
        </p:nvSpPr>
        <p:spPr>
          <a:xfrm>
            <a:off x="466249" y="519764"/>
            <a:ext cx="5318760" cy="456841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9" name="Text 66">
            <a:extLst>
              <a:ext uri="{FF2B5EF4-FFF2-40B4-BE49-F238E27FC236}">
                <a16:creationId xmlns:a16="http://schemas.microsoft.com/office/drawing/2014/main" id="{E9DB156D-9E75-55A3-41E8-0D82C9DFA3FB}"/>
              </a:ext>
            </a:extLst>
          </p:cNvPr>
          <p:cNvSpPr/>
          <p:nvPr/>
        </p:nvSpPr>
        <p:spPr>
          <a:xfrm>
            <a:off x="3038832" y="638574"/>
            <a:ext cx="173593" cy="21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17</a:t>
            </a:r>
            <a:endParaRPr lang="en-US" sz="1350" dirty="0"/>
          </a:p>
        </p:txBody>
      </p:sp>
      <p:sp>
        <p:nvSpPr>
          <p:cNvPr id="50" name="Text 67">
            <a:extLst>
              <a:ext uri="{FF2B5EF4-FFF2-40B4-BE49-F238E27FC236}">
                <a16:creationId xmlns:a16="http://schemas.microsoft.com/office/drawing/2014/main" id="{A4E4D5C1-AB4C-B009-42DB-D8996DA855AF}"/>
              </a:ext>
            </a:extLst>
          </p:cNvPr>
          <p:cNvSpPr/>
          <p:nvPr/>
        </p:nvSpPr>
        <p:spPr>
          <a:xfrm>
            <a:off x="5908358" y="644345"/>
            <a:ext cx="2645093" cy="20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Social and Environmental Impact</a:t>
            </a:r>
            <a:endParaRPr lang="en-US" sz="1250" dirty="0"/>
          </a:p>
        </p:txBody>
      </p:sp>
      <p:sp>
        <p:nvSpPr>
          <p:cNvPr id="51" name="Shape 69">
            <a:extLst>
              <a:ext uri="{FF2B5EF4-FFF2-40B4-BE49-F238E27FC236}">
                <a16:creationId xmlns:a16="http://schemas.microsoft.com/office/drawing/2014/main" id="{23FCBD7D-22A1-15AF-AE19-78A228966BE8}"/>
              </a:ext>
            </a:extLst>
          </p:cNvPr>
          <p:cNvSpPr/>
          <p:nvPr/>
        </p:nvSpPr>
        <p:spPr>
          <a:xfrm>
            <a:off x="466249" y="1033756"/>
            <a:ext cx="5631656" cy="456841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2" name="Text 70">
            <a:extLst>
              <a:ext uri="{FF2B5EF4-FFF2-40B4-BE49-F238E27FC236}">
                <a16:creationId xmlns:a16="http://schemas.microsoft.com/office/drawing/2014/main" id="{89A70A5E-0845-0B32-A257-E00E396FA269}"/>
              </a:ext>
            </a:extLst>
          </p:cNvPr>
          <p:cNvSpPr/>
          <p:nvPr/>
        </p:nvSpPr>
        <p:spPr>
          <a:xfrm>
            <a:off x="3195280" y="1152567"/>
            <a:ext cx="173593" cy="21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18</a:t>
            </a:r>
            <a:endParaRPr lang="en-US" sz="1350" dirty="0"/>
          </a:p>
        </p:txBody>
      </p:sp>
      <p:sp>
        <p:nvSpPr>
          <p:cNvPr id="53" name="Text 71">
            <a:extLst>
              <a:ext uri="{FF2B5EF4-FFF2-40B4-BE49-F238E27FC236}">
                <a16:creationId xmlns:a16="http://schemas.microsoft.com/office/drawing/2014/main" id="{B31608F3-B676-E59D-E71F-3B2D1A67090E}"/>
              </a:ext>
            </a:extLst>
          </p:cNvPr>
          <p:cNvSpPr/>
          <p:nvPr/>
        </p:nvSpPr>
        <p:spPr>
          <a:xfrm>
            <a:off x="6221254" y="1158338"/>
            <a:ext cx="2975967" cy="20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Comparison with Traditional Farming</a:t>
            </a:r>
            <a:endParaRPr lang="en-US" sz="1250" dirty="0"/>
          </a:p>
        </p:txBody>
      </p:sp>
      <p:sp>
        <p:nvSpPr>
          <p:cNvPr id="54" name="Shape 73">
            <a:extLst>
              <a:ext uri="{FF2B5EF4-FFF2-40B4-BE49-F238E27FC236}">
                <a16:creationId xmlns:a16="http://schemas.microsoft.com/office/drawing/2014/main" id="{82A1FA4A-02D1-1BC4-DD48-221D58244ED7}"/>
              </a:ext>
            </a:extLst>
          </p:cNvPr>
          <p:cNvSpPr/>
          <p:nvPr/>
        </p:nvSpPr>
        <p:spPr>
          <a:xfrm>
            <a:off x="466249" y="1547749"/>
            <a:ext cx="5944553" cy="456841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5" name="Text 74">
            <a:extLst>
              <a:ext uri="{FF2B5EF4-FFF2-40B4-BE49-F238E27FC236}">
                <a16:creationId xmlns:a16="http://schemas.microsoft.com/office/drawing/2014/main" id="{F3274379-2CA5-9134-A7A4-5DFA752167AC}"/>
              </a:ext>
            </a:extLst>
          </p:cNvPr>
          <p:cNvSpPr/>
          <p:nvPr/>
        </p:nvSpPr>
        <p:spPr>
          <a:xfrm>
            <a:off x="3351728" y="1666560"/>
            <a:ext cx="173593" cy="21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19</a:t>
            </a:r>
            <a:endParaRPr lang="en-US" sz="1350" dirty="0"/>
          </a:p>
        </p:txBody>
      </p:sp>
      <p:sp>
        <p:nvSpPr>
          <p:cNvPr id="56" name="Text 75">
            <a:extLst>
              <a:ext uri="{FF2B5EF4-FFF2-40B4-BE49-F238E27FC236}">
                <a16:creationId xmlns:a16="http://schemas.microsoft.com/office/drawing/2014/main" id="{EC8F06F6-4A1B-DD1E-F404-572411A0BAB2}"/>
              </a:ext>
            </a:extLst>
          </p:cNvPr>
          <p:cNvSpPr/>
          <p:nvPr/>
        </p:nvSpPr>
        <p:spPr>
          <a:xfrm>
            <a:off x="6534150" y="1672331"/>
            <a:ext cx="1920240" cy="20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 Considerations</a:t>
            </a:r>
            <a:endParaRPr lang="en-US" sz="1250" dirty="0"/>
          </a:p>
        </p:txBody>
      </p:sp>
      <p:sp>
        <p:nvSpPr>
          <p:cNvPr id="57" name="Shape 77">
            <a:extLst>
              <a:ext uri="{FF2B5EF4-FFF2-40B4-BE49-F238E27FC236}">
                <a16:creationId xmlns:a16="http://schemas.microsoft.com/office/drawing/2014/main" id="{F87F2D91-EE1D-A0C8-74E4-808051343646}"/>
              </a:ext>
            </a:extLst>
          </p:cNvPr>
          <p:cNvSpPr/>
          <p:nvPr/>
        </p:nvSpPr>
        <p:spPr>
          <a:xfrm>
            <a:off x="466249" y="2061742"/>
            <a:ext cx="6257449" cy="456841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8" name="Text 78">
            <a:extLst>
              <a:ext uri="{FF2B5EF4-FFF2-40B4-BE49-F238E27FC236}">
                <a16:creationId xmlns:a16="http://schemas.microsoft.com/office/drawing/2014/main" id="{F9D83A64-DCD4-18E2-4A19-3AC882D5BD6F}"/>
              </a:ext>
            </a:extLst>
          </p:cNvPr>
          <p:cNvSpPr/>
          <p:nvPr/>
        </p:nvSpPr>
        <p:spPr>
          <a:xfrm>
            <a:off x="3508177" y="2180553"/>
            <a:ext cx="173593" cy="21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20</a:t>
            </a:r>
            <a:endParaRPr lang="en-US" sz="1350" dirty="0"/>
          </a:p>
        </p:txBody>
      </p:sp>
      <p:sp>
        <p:nvSpPr>
          <p:cNvPr id="59" name="Text 79">
            <a:extLst>
              <a:ext uri="{FF2B5EF4-FFF2-40B4-BE49-F238E27FC236}">
                <a16:creationId xmlns:a16="http://schemas.microsoft.com/office/drawing/2014/main" id="{1963A8E2-F576-7B3F-1DD5-5F1F560A5B56}"/>
              </a:ext>
            </a:extLst>
          </p:cNvPr>
          <p:cNvSpPr/>
          <p:nvPr/>
        </p:nvSpPr>
        <p:spPr>
          <a:xfrm>
            <a:off x="6847046" y="2186324"/>
            <a:ext cx="1494115" cy="20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Innovations</a:t>
            </a:r>
            <a:endParaRPr lang="en-US" sz="1250" dirty="0"/>
          </a:p>
        </p:txBody>
      </p:sp>
      <p:sp>
        <p:nvSpPr>
          <p:cNvPr id="60" name="Shape 81">
            <a:extLst>
              <a:ext uri="{FF2B5EF4-FFF2-40B4-BE49-F238E27FC236}">
                <a16:creationId xmlns:a16="http://schemas.microsoft.com/office/drawing/2014/main" id="{BA953802-46F1-DDE1-EDAA-FC41971F161D}"/>
              </a:ext>
            </a:extLst>
          </p:cNvPr>
          <p:cNvSpPr/>
          <p:nvPr/>
        </p:nvSpPr>
        <p:spPr>
          <a:xfrm>
            <a:off x="466249" y="2575735"/>
            <a:ext cx="6570345" cy="456841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1" name="Text 82">
            <a:extLst>
              <a:ext uri="{FF2B5EF4-FFF2-40B4-BE49-F238E27FC236}">
                <a16:creationId xmlns:a16="http://schemas.microsoft.com/office/drawing/2014/main" id="{D1C6214B-3A9E-654E-32D6-7D87AFD1B5A7}"/>
              </a:ext>
            </a:extLst>
          </p:cNvPr>
          <p:cNvSpPr/>
          <p:nvPr/>
        </p:nvSpPr>
        <p:spPr>
          <a:xfrm>
            <a:off x="3664625" y="2694546"/>
            <a:ext cx="173593" cy="21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21</a:t>
            </a:r>
            <a:endParaRPr lang="en-US" sz="1350" dirty="0"/>
          </a:p>
        </p:txBody>
      </p:sp>
      <p:sp>
        <p:nvSpPr>
          <p:cNvPr id="62" name="Text 83">
            <a:extLst>
              <a:ext uri="{FF2B5EF4-FFF2-40B4-BE49-F238E27FC236}">
                <a16:creationId xmlns:a16="http://schemas.microsoft.com/office/drawing/2014/main" id="{1A660A2C-E552-9DD1-CE41-9D02020A62E8}"/>
              </a:ext>
            </a:extLst>
          </p:cNvPr>
          <p:cNvSpPr/>
          <p:nvPr/>
        </p:nvSpPr>
        <p:spPr>
          <a:xfrm>
            <a:off x="7159943" y="2700317"/>
            <a:ext cx="887492" cy="20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1250" dirty="0"/>
          </a:p>
        </p:txBody>
      </p:sp>
      <p:sp>
        <p:nvSpPr>
          <p:cNvPr id="63" name="Shape 85">
            <a:extLst>
              <a:ext uri="{FF2B5EF4-FFF2-40B4-BE49-F238E27FC236}">
                <a16:creationId xmlns:a16="http://schemas.microsoft.com/office/drawing/2014/main" id="{9A509A82-DDD0-789F-4227-C82BF09F31D5}"/>
              </a:ext>
            </a:extLst>
          </p:cNvPr>
          <p:cNvSpPr/>
          <p:nvPr/>
        </p:nvSpPr>
        <p:spPr>
          <a:xfrm>
            <a:off x="466249" y="3089728"/>
            <a:ext cx="6883241" cy="456841"/>
          </a:xfrm>
          <a:prstGeom prst="roundRect">
            <a:avLst>
              <a:gd name="adj" fmla="val 114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 numCol="2"/>
          <a:lstStyle/>
          <a:p>
            <a:pPr algn="just"/>
            <a:endParaRPr lang="en-IN"/>
          </a:p>
        </p:txBody>
      </p:sp>
      <p:sp>
        <p:nvSpPr>
          <p:cNvPr id="64" name="Text 86">
            <a:extLst>
              <a:ext uri="{FF2B5EF4-FFF2-40B4-BE49-F238E27FC236}">
                <a16:creationId xmlns:a16="http://schemas.microsoft.com/office/drawing/2014/main" id="{6CA31DA3-D954-14F1-425D-9CFBBA9E436F}"/>
              </a:ext>
            </a:extLst>
          </p:cNvPr>
          <p:cNvSpPr/>
          <p:nvPr/>
        </p:nvSpPr>
        <p:spPr>
          <a:xfrm>
            <a:off x="3821073" y="3208538"/>
            <a:ext cx="173593" cy="219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22</a:t>
            </a:r>
            <a:endParaRPr lang="en-US" sz="1350" dirty="0"/>
          </a:p>
        </p:txBody>
      </p:sp>
      <p:sp>
        <p:nvSpPr>
          <p:cNvPr id="65" name="Text 87">
            <a:extLst>
              <a:ext uri="{FF2B5EF4-FFF2-40B4-BE49-F238E27FC236}">
                <a16:creationId xmlns:a16="http://schemas.microsoft.com/office/drawing/2014/main" id="{9D96A8CB-AAC8-48E4-2651-3BFA3DF1CEBF}"/>
              </a:ext>
            </a:extLst>
          </p:cNvPr>
          <p:cNvSpPr/>
          <p:nvPr/>
        </p:nvSpPr>
        <p:spPr>
          <a:xfrm>
            <a:off x="7472839" y="3214309"/>
            <a:ext cx="899398" cy="20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You!</a:t>
            </a:r>
            <a:endParaRPr lang="en-US" sz="1250" dirty="0"/>
          </a:p>
        </p:txBody>
      </p:sp>
      <p:sp>
        <p:nvSpPr>
          <p:cNvPr id="72" name="Shape 64">
            <a:extLst>
              <a:ext uri="{FF2B5EF4-FFF2-40B4-BE49-F238E27FC236}">
                <a16:creationId xmlns:a16="http://schemas.microsoft.com/office/drawing/2014/main" id="{4B97BD0E-A739-3A0A-C087-EA9798FE2149}"/>
              </a:ext>
            </a:extLst>
          </p:cNvPr>
          <p:cNvSpPr/>
          <p:nvPr/>
        </p:nvSpPr>
        <p:spPr>
          <a:xfrm>
            <a:off x="5603497" y="454992"/>
            <a:ext cx="8637151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73" name="Shape 68">
            <a:extLst>
              <a:ext uri="{FF2B5EF4-FFF2-40B4-BE49-F238E27FC236}">
                <a16:creationId xmlns:a16="http://schemas.microsoft.com/office/drawing/2014/main" id="{A9D01520-D99C-DB59-9F7C-387DD5E0B83E}"/>
              </a:ext>
            </a:extLst>
          </p:cNvPr>
          <p:cNvSpPr/>
          <p:nvPr/>
        </p:nvSpPr>
        <p:spPr>
          <a:xfrm>
            <a:off x="5916274" y="968985"/>
            <a:ext cx="8324374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74" name="Shape 72">
            <a:extLst>
              <a:ext uri="{FF2B5EF4-FFF2-40B4-BE49-F238E27FC236}">
                <a16:creationId xmlns:a16="http://schemas.microsoft.com/office/drawing/2014/main" id="{76FC51AF-694A-604A-21A0-F332BCA4A2F1}"/>
              </a:ext>
            </a:extLst>
          </p:cNvPr>
          <p:cNvSpPr/>
          <p:nvPr/>
        </p:nvSpPr>
        <p:spPr>
          <a:xfrm>
            <a:off x="6229170" y="1482978"/>
            <a:ext cx="8011478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75" name="Shape 76">
            <a:extLst>
              <a:ext uri="{FF2B5EF4-FFF2-40B4-BE49-F238E27FC236}">
                <a16:creationId xmlns:a16="http://schemas.microsoft.com/office/drawing/2014/main" id="{E215F49E-DB63-29D7-FB03-D599E4FF1D61}"/>
              </a:ext>
            </a:extLst>
          </p:cNvPr>
          <p:cNvSpPr/>
          <p:nvPr/>
        </p:nvSpPr>
        <p:spPr>
          <a:xfrm>
            <a:off x="6542067" y="1996971"/>
            <a:ext cx="7698581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76" name="Shape 80">
            <a:extLst>
              <a:ext uri="{FF2B5EF4-FFF2-40B4-BE49-F238E27FC236}">
                <a16:creationId xmlns:a16="http://schemas.microsoft.com/office/drawing/2014/main" id="{E0953E8E-3976-EDB3-6B52-7131F3C67B0E}"/>
              </a:ext>
            </a:extLst>
          </p:cNvPr>
          <p:cNvSpPr/>
          <p:nvPr/>
        </p:nvSpPr>
        <p:spPr>
          <a:xfrm>
            <a:off x="6854963" y="2510963"/>
            <a:ext cx="7385685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sp>
        <p:nvSpPr>
          <p:cNvPr id="77" name="Shape 84">
            <a:extLst>
              <a:ext uri="{FF2B5EF4-FFF2-40B4-BE49-F238E27FC236}">
                <a16:creationId xmlns:a16="http://schemas.microsoft.com/office/drawing/2014/main" id="{4F0435E3-626A-F632-1688-584D992BC2EB}"/>
              </a:ext>
            </a:extLst>
          </p:cNvPr>
          <p:cNvSpPr/>
          <p:nvPr/>
        </p:nvSpPr>
        <p:spPr>
          <a:xfrm>
            <a:off x="7167859" y="3024956"/>
            <a:ext cx="7072789" cy="762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</p:spTree>
    <p:extLst>
      <p:ext uri="{BB962C8B-B14F-4D97-AF65-F5344CB8AC3E}">
        <p14:creationId xmlns:p14="http://schemas.microsoft.com/office/powerpoint/2010/main" val="1842462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515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You!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0805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Q&amp;A Session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09776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Empowering farmers is the key goal. We want to promote a sustainable future.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34321" y="4165521"/>
            <a:ext cx="577977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“Empowering Farmers with Technology for a Sustainable Future!”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4037" y="4165521"/>
            <a:ext cx="30480" cy="790099"/>
          </a:xfrm>
          <a:prstGeom prst="rect">
            <a:avLst/>
          </a:prstGeom>
          <a:solidFill>
            <a:srgbClr val="A95B95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38889"/>
            <a:ext cx="6150054" cy="4207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0590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IoT-Based Smart Agriculture Monitoring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9335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comprehensive look into smart agriculture using IoT for enhanced productivity, resource conservation, and data-driven insights.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50425"/>
            <a:ext cx="898183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 to Smart Agriculture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684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5684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 Integration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6175177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Improves agricultural efficiency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684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49328" y="5684163"/>
            <a:ext cx="286035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Monitoring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049328" y="6175177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automation and data decisions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684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2375" y="5684163"/>
            <a:ext cx="30309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Productivity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32375" y="6175177"/>
            <a:ext cx="333398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Empowers farmers through tech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59881"/>
            <a:ext cx="114710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Addressing Traditional Farming Challenges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62782"/>
            <a:ext cx="277237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Weather Uncertainty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Unpredictable conditions affect yields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162782"/>
            <a:ext cx="28634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Resource Inefficiency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75249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Over/under-irrigation occurs often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Labor Intensive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75249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costs due to manual labor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786908"/>
            <a:ext cx="1082313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Objectives for Smart Agriculture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88609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8073" y="5842992"/>
            <a:ext cx="208383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Monitoring</a:t>
            </a:r>
            <a:endParaRPr lang="en-US" sz="2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189" y="5886093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046226" y="5842992"/>
            <a:ext cx="208383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Optimized Usage</a:t>
            </a:r>
            <a:endParaRPr lang="en-US" sz="21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342" y="5886093"/>
            <a:ext cx="617220" cy="617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64379" y="5842992"/>
            <a:ext cx="20838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Yield</a:t>
            </a:r>
            <a:endParaRPr lang="en-US" sz="21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8495" y="5886093"/>
            <a:ext cx="617220" cy="61722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682532" y="5842992"/>
            <a:ext cx="208383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Remote Access</a:t>
            </a:r>
            <a:endParaRPr lang="en-US" sz="2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41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552" y="3651409"/>
            <a:ext cx="8668107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Components of the IoT System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3552" y="4621292"/>
            <a:ext cx="6408301" cy="1282184"/>
          </a:xfrm>
          <a:prstGeom prst="roundRect">
            <a:avLst>
              <a:gd name="adj" fmla="val 742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7867" y="4855607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Microcontroller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27867" y="5306497"/>
            <a:ext cx="5939671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ESP8266/Arduino Uno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621292"/>
            <a:ext cx="6408301" cy="1282184"/>
          </a:xfrm>
          <a:prstGeom prst="roundRect">
            <a:avLst>
              <a:gd name="adj" fmla="val 742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863" y="4855607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Sensor Suite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62863" y="5306497"/>
            <a:ext cx="5939671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Soil moisture, water level, Smoke sensors and fire alarm sensor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552" y="6130171"/>
            <a:ext cx="6408301" cy="1282184"/>
          </a:xfrm>
          <a:prstGeom prst="roundRect">
            <a:avLst>
              <a:gd name="adj" fmla="val 742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7867" y="6364486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Actuators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27867" y="6815376"/>
            <a:ext cx="5939671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Water pump and motor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6130171"/>
            <a:ext cx="6408301" cy="1282184"/>
          </a:xfrm>
          <a:prstGeom prst="roundRect">
            <a:avLst>
              <a:gd name="adj" fmla="val 742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863" y="6364486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Connectivity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62863" y="6815376"/>
            <a:ext cx="5939671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WiFi, cloud platforms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103666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Smart Agriculture System Architecture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314099" y="29412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Acquisition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432215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Sensors gather real-time data.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61" y="3665220"/>
            <a:ext cx="347186" cy="4339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3101" y="29412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Transmission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573101" y="3432215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transmitted through gateway.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733" y="3708559"/>
            <a:ext cx="347186" cy="3471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73101" y="53842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 Platform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573101" y="5875258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 stores and processes data.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3733" y="5309592"/>
            <a:ext cx="347186" cy="4339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314099" y="518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Interface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677733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 data, insights, and controls via mobile/PC.</a:t>
            </a:r>
            <a:endParaRPr lang="en-US" sz="1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9361" y="5309592"/>
            <a:ext cx="347186" cy="4339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1327</Words>
  <Application>Microsoft Office PowerPoint</Application>
  <PresentationFormat>Custom</PresentationFormat>
  <Paragraphs>294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Mukta Light</vt:lpstr>
      <vt:lpstr>Arial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Jatin Kumar</cp:lastModifiedBy>
  <cp:revision>2</cp:revision>
  <dcterms:created xsi:type="dcterms:W3CDTF">2025-03-27T13:52:52Z</dcterms:created>
  <dcterms:modified xsi:type="dcterms:W3CDTF">2025-03-27T14:20:38Z</dcterms:modified>
</cp:coreProperties>
</file>